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
  </p:notesMasterIdLst>
  <p:sldIdLst>
    <p:sldId id="256" r:id="rId2"/>
    <p:sldId id="257" r:id="rId3"/>
    <p:sldId id="258" r:id="rId4"/>
    <p:sldId id="262" r:id="rId5"/>
    <p:sldId id="261" r:id="rId6"/>
    <p:sldId id="263" r:id="rId7"/>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B44B"/>
    <a:srgbClr val="008080"/>
    <a:srgbClr val="339966"/>
    <a:srgbClr val="B6EBE3"/>
    <a:srgbClr val="C0FCFC"/>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65" autoAdjust="0"/>
    <p:restoredTop sz="61840" autoAdjust="0"/>
  </p:normalViewPr>
  <p:slideViewPr>
    <p:cSldViewPr snapToGrid="0">
      <p:cViewPr varScale="1">
        <p:scale>
          <a:sx n="42" d="100"/>
          <a:sy n="42" d="100"/>
        </p:scale>
        <p:origin x="1412"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F13F0B-C42F-49B8-BF8A-193B1EC867BE}" type="datetimeFigureOut">
              <a:rPr lang="en-ZA" smtClean="0"/>
              <a:t>2023/11/01</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55D411-BDAA-4FE0-ADBE-920007F18AB3}" type="slidenum">
              <a:rPr lang="en-ZA" smtClean="0"/>
              <a:t>‹Nr.›</a:t>
            </a:fld>
            <a:endParaRPr lang="en-ZA"/>
          </a:p>
        </p:txBody>
      </p:sp>
    </p:spTree>
    <p:extLst>
      <p:ext uri="{BB962C8B-B14F-4D97-AF65-F5344CB8AC3E}">
        <p14:creationId xmlns:p14="http://schemas.microsoft.com/office/powerpoint/2010/main" val="29974384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Book Antiqua" panose="02040602050305030304" pitchFamily="18" charset="0"/>
              </a:rPr>
              <a:t>Autism spectrum disorder is characterized by persistent deficits in social communication and social interaction across multiple contexts, including deficits in social reciprocity, nonverbal communicative behaviors used for social interaction, and skills in developing, maintaining, and understanding relationships. In addition to the social communication deficits, the diagnosis of autism spectrum disorder requires the presence of restricted, repetitive patterns of behavior, interests, or activities.</a:t>
            </a:r>
          </a:p>
          <a:p>
            <a:pPr algn="l"/>
            <a:endParaRPr lang="en-ZA" sz="1800" dirty="0"/>
          </a:p>
          <a:p>
            <a:pPr algn="l"/>
            <a:r>
              <a:rPr lang="en-ZA" sz="1800" dirty="0"/>
              <a:t>Neurological conditions are conditions in which the brain functioning of a child may be affected due to many factors including hypoxia which is when not enough oxygen reaches the tissues or it may be due to traumatic brain injury during the critical developmental period of 0-3 years. Cerebral palsy is one such example and is </a:t>
            </a:r>
            <a:r>
              <a:rPr lang="en-US" sz="2800" b="0" i="0" dirty="0">
                <a:solidFill>
                  <a:srgbClr val="09142A"/>
                </a:solidFill>
                <a:effectLst/>
                <a:latin typeface="Roboto"/>
              </a:rPr>
              <a:t>a static neurologic condition resulting from brain injury that occurs before cerebral development is complete. Communication is affected in cerebral palsy due to the motor constraints that typically cause children with cerebral palsy to have poor coordination and control over oral motor movements needed for communication</a:t>
            </a:r>
          </a:p>
          <a:p>
            <a:pPr algn="l"/>
            <a:endParaRPr lang="en-US" sz="2800" b="0" i="0" dirty="0">
              <a:solidFill>
                <a:srgbClr val="09142A"/>
              </a:solidFill>
              <a:effectLst/>
              <a:latin typeface="Roboto"/>
            </a:endParaRPr>
          </a:p>
          <a:p>
            <a:pPr algn="l"/>
            <a:r>
              <a:rPr lang="en-US" sz="2800" b="0" i="0" dirty="0">
                <a:solidFill>
                  <a:srgbClr val="09142A"/>
                </a:solidFill>
                <a:effectLst/>
                <a:latin typeface="Roboto"/>
              </a:rPr>
              <a:t>Genetic disorders may be hereditary however its prevalence and causes is largely unknown. Genetic disorder occur when there are a disruption in the DNA of a child. In the case of the fairly common Down’s syndrome, there is an extra chromosome on chromosome 21 which is also why another name for it is Trisomy 21. Symptoms vary from person to person and</a:t>
            </a:r>
          </a:p>
          <a:p>
            <a:pPr algn="l"/>
            <a:r>
              <a:rPr lang="en-US" sz="2800" b="0" i="0" dirty="0">
                <a:solidFill>
                  <a:srgbClr val="09142A"/>
                </a:solidFill>
                <a:effectLst/>
                <a:latin typeface="Roboto"/>
              </a:rPr>
              <a:t>can range from mild to severe. Delays occur across most of the developmental domains including speech and language.</a:t>
            </a:r>
          </a:p>
          <a:p>
            <a:pPr algn="l"/>
            <a:endParaRPr lang="en-US" sz="2800" b="0" i="0" dirty="0">
              <a:solidFill>
                <a:srgbClr val="09142A"/>
              </a:solidFill>
              <a:effectLst/>
              <a:latin typeface="Roboto"/>
            </a:endParaRPr>
          </a:p>
          <a:p>
            <a:pPr algn="l"/>
            <a:r>
              <a:rPr lang="en-US" sz="4000" b="0" i="0" dirty="0">
                <a:solidFill>
                  <a:srgbClr val="000000"/>
                </a:solidFill>
                <a:effectLst/>
                <a:latin typeface="Open Sans"/>
              </a:rPr>
              <a:t>Developmental disabilities are a group of conditions due to an impairment in physical, learning, language, or behavior areas. These conditions begin during the developmental period, may impact day-to-day functioning, and usually last throughout a person’s lifetime. One such condition may be hearing loss which can cause significant communication impairment, because communication is a two-way process where one individual communicates and another listens and a person with hearing loss will not be able to fulfill the role of the listener. Individuals with hearing loss may also find it extremely difficult to acquire language through hearing. Alternative communication such a sign language may assist them to develop a communication system.</a:t>
            </a:r>
            <a:endParaRPr lang="en-ZA" sz="1800" dirty="0"/>
          </a:p>
        </p:txBody>
      </p:sp>
      <p:sp>
        <p:nvSpPr>
          <p:cNvPr id="4" name="Slide Number Placeholder 3"/>
          <p:cNvSpPr>
            <a:spLocks noGrp="1"/>
          </p:cNvSpPr>
          <p:nvPr>
            <p:ph type="sldNum" sz="quarter" idx="5"/>
          </p:nvPr>
        </p:nvSpPr>
        <p:spPr/>
        <p:txBody>
          <a:bodyPr/>
          <a:lstStyle/>
          <a:p>
            <a:fld id="{9655D411-BDAA-4FE0-ADBE-920007F18AB3}" type="slidenum">
              <a:rPr lang="en-ZA" smtClean="0"/>
              <a:t>3</a:t>
            </a:fld>
            <a:endParaRPr lang="en-ZA"/>
          </a:p>
        </p:txBody>
      </p:sp>
    </p:spTree>
    <p:extLst>
      <p:ext uri="{BB962C8B-B14F-4D97-AF65-F5344CB8AC3E}">
        <p14:creationId xmlns:p14="http://schemas.microsoft.com/office/powerpoint/2010/main" val="34251334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 is a progressive disease of unknown cause involving the motor neurons of the</a:t>
            </a:r>
          </a:p>
          <a:p>
            <a:r>
              <a:rPr lang="en-US" dirty="0"/>
              <a:t>brain and spinal cord. People who have ALS can have progressively slurred speech</a:t>
            </a:r>
          </a:p>
          <a:p>
            <a:r>
              <a:rPr lang="en-US" dirty="0"/>
              <a:t>which makes it difficult to understand them.</a:t>
            </a:r>
          </a:p>
          <a:p>
            <a:endParaRPr lang="en-US" dirty="0"/>
          </a:p>
          <a:p>
            <a:r>
              <a:rPr lang="en-US" dirty="0"/>
              <a:t>TBI occurs when there is a sudden assault to the head which can cause permanent or temporary brain damage. This damage can be focal (confined to one area of the</a:t>
            </a:r>
          </a:p>
          <a:p>
            <a:r>
              <a:rPr lang="en-US" dirty="0"/>
              <a:t>brain) or diffuse (more than one area of the brain). Stroke is when interruption of blood supply to the brain occurs causing a vocal lesion.</a:t>
            </a:r>
          </a:p>
          <a:p>
            <a:endParaRPr lang="en-US" dirty="0"/>
          </a:p>
          <a:p>
            <a:r>
              <a:rPr lang="en-US" dirty="0"/>
              <a:t>Post-injury a person may be intubated to restore breathing by using a ventilator or another mechanical type of breathing. When a patient is intubated, they may have a significant communication impairment for the duration of intubation. This may prompt the use of temporary alternative communication. </a:t>
            </a:r>
            <a:endParaRPr lang="en-ZA" dirty="0"/>
          </a:p>
        </p:txBody>
      </p:sp>
      <p:sp>
        <p:nvSpPr>
          <p:cNvPr id="4" name="Slide Number Placeholder 3"/>
          <p:cNvSpPr>
            <a:spLocks noGrp="1"/>
          </p:cNvSpPr>
          <p:nvPr>
            <p:ph type="sldNum" sz="quarter" idx="5"/>
          </p:nvPr>
        </p:nvSpPr>
        <p:spPr/>
        <p:txBody>
          <a:bodyPr/>
          <a:lstStyle/>
          <a:p>
            <a:fld id="{9655D411-BDAA-4FE0-ADBE-920007F18AB3}" type="slidenum">
              <a:rPr lang="en-ZA" smtClean="0"/>
              <a:t>4</a:t>
            </a:fld>
            <a:endParaRPr lang="en-ZA"/>
          </a:p>
        </p:txBody>
      </p:sp>
    </p:spTree>
    <p:extLst>
      <p:ext uri="{BB962C8B-B14F-4D97-AF65-F5344CB8AC3E}">
        <p14:creationId xmlns:p14="http://schemas.microsoft.com/office/powerpoint/2010/main" val="29731224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333333"/>
                </a:solidFill>
                <a:effectLst/>
                <a:latin typeface="Georgia" panose="02040502050405020303" pitchFamily="18" charset="0"/>
              </a:rPr>
              <a:t>Substantial barriers to accessing health services for children in low and middle-income countries (LMIC) exist. Failure to access healthcare is an important contributor to child mortality and disability in these settings. </a:t>
            </a:r>
          </a:p>
          <a:p>
            <a:pPr algn="l"/>
            <a:endParaRPr lang="en-US" b="0" i="0" dirty="0">
              <a:solidFill>
                <a:srgbClr val="333333"/>
              </a:solidFill>
              <a:effectLst/>
              <a:latin typeface="Georgia" panose="02040502050405020303" pitchFamily="18" charset="0"/>
            </a:endParaRPr>
          </a:p>
          <a:p>
            <a:pPr algn="l"/>
            <a:r>
              <a:rPr lang="en-US" dirty="0"/>
              <a:t>Poverty affects health on several levels: directly, through the psychological stress and social stigmatization that accompany living in poverty, and indirectly, through increased exposure to a wide range of environmental stressors such as pollution, crime, and lack of access to healthful food.</a:t>
            </a:r>
            <a:endParaRPr lang="en-ZA" b="0" i="0" dirty="0">
              <a:solidFill>
                <a:srgbClr val="231F20"/>
              </a:solidFill>
              <a:effectLst/>
              <a:latin typeface="ff6"/>
            </a:endParaRPr>
          </a:p>
          <a:p>
            <a:pPr algn="l"/>
            <a:endParaRPr lang="en-ZA" b="0" i="0" dirty="0">
              <a:solidFill>
                <a:srgbClr val="231F20"/>
              </a:solidFill>
              <a:effectLst/>
              <a:latin typeface="ff6"/>
            </a:endParaRPr>
          </a:p>
          <a:p>
            <a:pPr algn="l"/>
            <a:r>
              <a:rPr lang="en-US" dirty="0"/>
              <a:t>Airborne pollutants are known to contribute to other debilitating illnesses in both children and adults. These harmful effects of air pollution on respiratory function are well established. More recent studies are now finding links between exposure to air pollutants and reduced cognitive development.</a:t>
            </a:r>
            <a:endParaRPr lang="en-ZA" b="0" i="0" dirty="0">
              <a:solidFill>
                <a:srgbClr val="231F20"/>
              </a:solidFill>
              <a:effectLst/>
              <a:latin typeface="ff6"/>
            </a:endParaRPr>
          </a:p>
          <a:p>
            <a:pPr algn="l"/>
            <a:endParaRPr lang="en-ZA" b="0" i="0" dirty="0">
              <a:solidFill>
                <a:srgbClr val="231F20"/>
              </a:solidFill>
              <a:effectLst/>
              <a:latin typeface="ff6"/>
            </a:endParaRPr>
          </a:p>
          <a:p>
            <a:pPr algn="l"/>
            <a:r>
              <a:rPr lang="en-ZA" b="0" i="0" dirty="0">
                <a:solidFill>
                  <a:srgbClr val="231F20"/>
                </a:solidFill>
                <a:effectLst/>
                <a:latin typeface="ff6"/>
              </a:rPr>
              <a:t>Maternal alcohol consumption, smoking, use of recreational drugs, malnutrition (deficiencies in MV and minerals), infections (Rubella virus, Zika virus), other maternal illnesses (insulin-dependent diabetes mellitus), and maternal medications (thalidomide, anticonvulsants) are environmental factors associated to congenital anomalies. In addition, pollutants like pesticides, food preservatives, plastics, plastics components, solvents, metals, and numerous air pollutants play significant roles in causing birth defects</a:t>
            </a:r>
            <a:endParaRPr lang="en-ZA" dirty="0"/>
          </a:p>
        </p:txBody>
      </p:sp>
      <p:sp>
        <p:nvSpPr>
          <p:cNvPr id="4" name="Slide Number Placeholder 3"/>
          <p:cNvSpPr>
            <a:spLocks noGrp="1"/>
          </p:cNvSpPr>
          <p:nvPr>
            <p:ph type="sldNum" sz="quarter" idx="5"/>
          </p:nvPr>
        </p:nvSpPr>
        <p:spPr/>
        <p:txBody>
          <a:bodyPr/>
          <a:lstStyle/>
          <a:p>
            <a:fld id="{9655D411-BDAA-4FE0-ADBE-920007F18AB3}" type="slidenum">
              <a:rPr lang="en-ZA" smtClean="0"/>
              <a:t>5</a:t>
            </a:fld>
            <a:endParaRPr lang="en-ZA"/>
          </a:p>
        </p:txBody>
      </p:sp>
    </p:spTree>
    <p:extLst>
      <p:ext uri="{BB962C8B-B14F-4D97-AF65-F5344CB8AC3E}">
        <p14:creationId xmlns:p14="http://schemas.microsoft.com/office/powerpoint/2010/main" val="17267395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GB"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01/11/2023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‹Nr.›</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01/11/2023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‹Nr.›</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GB"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01/11/2023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‹Nr.›</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01/11/2023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‹Nr.›</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GB"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01/11/2023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‹Nr.›</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Date Placeholder 4"/>
          <p:cNvSpPr>
            <a:spLocks noGrp="1"/>
          </p:cNvSpPr>
          <p:nvPr>
            <p:ph type="dt" sz="half" idx="10"/>
          </p:nvPr>
        </p:nvSpPr>
        <p:spPr/>
        <p:txBody>
          <a:bodyPr/>
          <a:lstStyle/>
          <a:p>
            <a:fld id="{846CE7D5-CF57-46EF-B807-FDD0502418D4}" type="datetimeFigureOut">
              <a:rPr lang="en-GB" smtClean="0"/>
              <a:t>01/11/2023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‹Nr.›</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GB"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7" name="Date Placeholder 6"/>
          <p:cNvSpPr>
            <a:spLocks noGrp="1"/>
          </p:cNvSpPr>
          <p:nvPr>
            <p:ph type="dt" sz="half" idx="10"/>
          </p:nvPr>
        </p:nvSpPr>
        <p:spPr/>
        <p:txBody>
          <a:bodyPr/>
          <a:lstStyle/>
          <a:p>
            <a:fld id="{846CE7D5-CF57-46EF-B807-FDD0502418D4}" type="datetimeFigureOut">
              <a:rPr lang="en-GB" smtClean="0"/>
              <a:t>01/11/2023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‹Nr.›</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Date Placeholder 2"/>
          <p:cNvSpPr>
            <a:spLocks noGrp="1"/>
          </p:cNvSpPr>
          <p:nvPr>
            <p:ph type="dt" sz="half" idx="10"/>
          </p:nvPr>
        </p:nvSpPr>
        <p:spPr/>
        <p:txBody>
          <a:bodyPr/>
          <a:lstStyle/>
          <a:p>
            <a:fld id="{846CE7D5-CF57-46EF-B807-FDD0502418D4}" type="datetimeFigureOut">
              <a:rPr lang="en-GB" smtClean="0"/>
              <a:t>01/11/2023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‹Nr.›</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01/11/2023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‹Nr.›</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GB"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01/11/2023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‹Nr.›</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GB"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01/11/2023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‹Nr.›</a:t>
            </a:fld>
            <a:endParaRPr lang="en-GB"/>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B6EBE3"/>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GB" smtClean="0"/>
              <a:t>01/11/2023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GB" smtClean="0"/>
              <a:t>‹Nr.›</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png"/><Relationship Id="rId5" Type="http://schemas.openxmlformats.org/officeDocument/2006/relationships/hyperlink" Target="https://doi.org/10.1002/bdrc.21138" TargetMode="External"/><Relationship Id="rId4" Type="http://schemas.openxmlformats.org/officeDocument/2006/relationships/hyperlink" Target="https://doi.org/10.1044/1092-4388(2011/10-0148)"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776923"/>
            <a:ext cx="9144000" cy="2387600"/>
          </a:xfrm>
        </p:spPr>
        <p:txBody>
          <a:bodyPr>
            <a:normAutofit/>
          </a:bodyPr>
          <a:lstStyle/>
          <a:p>
            <a:r>
              <a:rPr lang="en-GB" b="1" dirty="0">
                <a:solidFill>
                  <a:srgbClr val="EFB44B"/>
                </a:solidFill>
                <a:latin typeface="Tw Cen MT Condensed" panose="020B0606020104020203" pitchFamily="34" charset="0"/>
                <a:cs typeface="Calibri Light"/>
              </a:rPr>
              <a:t>Causes of significant communication impairment</a:t>
            </a:r>
            <a:endParaRPr lang="en-GB" b="1" dirty="0">
              <a:solidFill>
                <a:srgbClr val="EFB44B"/>
              </a:solidFill>
              <a:latin typeface="Tw Cen MT Condensed" panose="020B0606020104020203" pitchFamily="34" charset="0"/>
            </a:endParaRPr>
          </a:p>
        </p:txBody>
      </p:sp>
      <p:sp>
        <p:nvSpPr>
          <p:cNvPr id="4" name="Rectangle 3">
            <a:extLst>
              <a:ext uri="{FF2B5EF4-FFF2-40B4-BE49-F238E27FC236}">
                <a16:creationId xmlns:a16="http://schemas.microsoft.com/office/drawing/2014/main" id="{F7170370-5AA6-4DD3-BFB0-8A970571C0D8}"/>
              </a:ext>
            </a:extLst>
          </p:cNvPr>
          <p:cNvSpPr/>
          <p:nvPr/>
        </p:nvSpPr>
        <p:spPr>
          <a:xfrm>
            <a:off x="0" y="3509963"/>
            <a:ext cx="12192000" cy="1747837"/>
          </a:xfrm>
          <a:prstGeom prst="rect">
            <a:avLst/>
          </a:prstGeom>
          <a:solidFill>
            <a:srgbClr val="EFB44B"/>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ZA"/>
          </a:p>
        </p:txBody>
      </p:sp>
      <p:sp>
        <p:nvSpPr>
          <p:cNvPr id="3" name="Subtitle 2"/>
          <p:cNvSpPr>
            <a:spLocks noGrp="1"/>
          </p:cNvSpPr>
          <p:nvPr>
            <p:ph type="subTitle" idx="1"/>
          </p:nvPr>
        </p:nvSpPr>
        <p:spPr/>
        <p:txBody>
          <a:bodyPr vert="horz" lIns="91440" tIns="45720" rIns="91440" bIns="45720" rtlCol="0" anchor="t">
            <a:normAutofit lnSpcReduction="10000"/>
          </a:bodyPr>
          <a:lstStyle/>
          <a:p>
            <a:r>
              <a:rPr lang="en-GB" dirty="0">
                <a:solidFill>
                  <a:schemeClr val="bg1"/>
                </a:solidFill>
                <a:latin typeface="Century Gothic"/>
              </a:rPr>
              <a:t>Compiled and narrated by:</a:t>
            </a:r>
            <a:endParaRPr lang="en-US" dirty="0">
              <a:solidFill>
                <a:schemeClr val="bg1"/>
              </a:solidFill>
            </a:endParaRPr>
          </a:p>
          <a:p>
            <a:r>
              <a:rPr lang="en-GB" dirty="0">
                <a:solidFill>
                  <a:schemeClr val="bg1"/>
                </a:solidFill>
                <a:latin typeface="Century Gothic"/>
              </a:rPr>
              <a:t>Petria Liebenberg</a:t>
            </a:r>
          </a:p>
          <a:p>
            <a:r>
              <a:rPr lang="en-GB" dirty="0">
                <a:solidFill>
                  <a:schemeClr val="bg1"/>
                </a:solidFill>
                <a:latin typeface="Century Gothic"/>
              </a:rPr>
              <a:t>MA Speech-Language Pathology student</a:t>
            </a:r>
          </a:p>
          <a:p>
            <a:r>
              <a:rPr lang="en-GB" dirty="0">
                <a:solidFill>
                  <a:schemeClr val="bg1"/>
                </a:solidFill>
                <a:latin typeface="Century Gothic"/>
              </a:rPr>
              <a:t>University of Pretoria</a:t>
            </a:r>
          </a:p>
          <a:p>
            <a:endParaRPr lang="en-GB" dirty="0">
              <a:solidFill>
                <a:schemeClr val="bg1"/>
              </a:solidFill>
              <a:latin typeface="Century Gothic"/>
            </a:endParaRPr>
          </a:p>
        </p:txBody>
      </p:sp>
      <p:pic>
        <p:nvPicPr>
          <p:cNvPr id="5" name="Intro">
            <a:hlinkClick r:id="" action="ppaction://media"/>
            <a:extLst>
              <a:ext uri="{FF2B5EF4-FFF2-40B4-BE49-F238E27FC236}">
                <a16:creationId xmlns:a16="http://schemas.microsoft.com/office/drawing/2014/main" id="{BCE96EF8-9727-4CDC-AFDD-49F97B4F74E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7827" y="6197547"/>
            <a:ext cx="487363" cy="487363"/>
          </a:xfrm>
          <a:prstGeom prst="rect">
            <a:avLst/>
          </a:prstGeom>
        </p:spPr>
      </p:pic>
    </p:spTree>
    <p:extLst>
      <p:ext uri="{BB962C8B-B14F-4D97-AF65-F5344CB8AC3E}">
        <p14:creationId xmlns:p14="http://schemas.microsoft.com/office/powerpoint/2010/main" val="109857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3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62663-3069-4A52-8101-B11106B1551F}"/>
              </a:ext>
            </a:extLst>
          </p:cNvPr>
          <p:cNvSpPr>
            <a:spLocks noGrp="1"/>
          </p:cNvSpPr>
          <p:nvPr>
            <p:ph type="title"/>
          </p:nvPr>
        </p:nvSpPr>
        <p:spPr>
          <a:xfrm>
            <a:off x="838200" y="680402"/>
            <a:ext cx="3601720" cy="843916"/>
          </a:xfrm>
        </p:spPr>
        <p:txBody>
          <a:bodyPr>
            <a:noAutofit/>
          </a:bodyPr>
          <a:lstStyle/>
          <a:p>
            <a:r>
              <a:rPr lang="en-US" sz="6600" b="1" dirty="0">
                <a:solidFill>
                  <a:srgbClr val="EFB44B"/>
                </a:solidFill>
                <a:latin typeface="Tw Cen MT Condensed" panose="020B0606020104020203" pitchFamily="34" charset="0"/>
              </a:rPr>
              <a:t>Congenital</a:t>
            </a:r>
          </a:p>
        </p:txBody>
      </p:sp>
      <p:sp>
        <p:nvSpPr>
          <p:cNvPr id="3" name="Content Placeholder 2">
            <a:extLst>
              <a:ext uri="{FF2B5EF4-FFF2-40B4-BE49-F238E27FC236}">
                <a16:creationId xmlns:a16="http://schemas.microsoft.com/office/drawing/2014/main" id="{3D3641F8-584F-4AAB-A4E5-DAF53FFAFE0C}"/>
              </a:ext>
            </a:extLst>
          </p:cNvPr>
          <p:cNvSpPr>
            <a:spLocks noGrp="1"/>
          </p:cNvSpPr>
          <p:nvPr>
            <p:ph idx="1"/>
          </p:nvPr>
        </p:nvSpPr>
        <p:spPr>
          <a:xfrm>
            <a:off x="838200" y="1683385"/>
            <a:ext cx="4749800" cy="4351338"/>
          </a:xfrm>
        </p:spPr>
        <p:txBody>
          <a:bodyPr>
            <a:normAutofit lnSpcReduction="10000"/>
          </a:bodyPr>
          <a:lstStyle/>
          <a:p>
            <a:pPr algn="just">
              <a:lnSpc>
                <a:spcPct val="150000"/>
              </a:lnSpc>
            </a:pPr>
            <a:r>
              <a:rPr lang="en-US" sz="2400" b="0" i="0" u="none" strike="noStrike" dirty="0">
                <a:solidFill>
                  <a:srgbClr val="55706C"/>
                </a:solidFill>
                <a:effectLst/>
                <a:latin typeface="Century Gothic" panose="020B0502020202020204" pitchFamily="34" charset="0"/>
              </a:rPr>
              <a:t>Congenital communication impairments are caused by a structural or functional impairment that occur during </a:t>
            </a:r>
            <a:r>
              <a:rPr lang="en-US" sz="2400" b="1" i="0" u="none" strike="noStrike" dirty="0">
                <a:solidFill>
                  <a:srgbClr val="55706C"/>
                </a:solidFill>
                <a:effectLst/>
                <a:latin typeface="Century Gothic" panose="020B0502020202020204" pitchFamily="34" charset="0"/>
              </a:rPr>
              <a:t>before, during or shortly after birth</a:t>
            </a:r>
            <a:r>
              <a:rPr lang="en-US" sz="2400" b="0" i="0" u="none" strike="noStrike" dirty="0">
                <a:solidFill>
                  <a:srgbClr val="55706C"/>
                </a:solidFill>
                <a:effectLst/>
                <a:latin typeface="Century Gothic" panose="020B0502020202020204" pitchFamily="34" charset="0"/>
              </a:rPr>
              <a:t> but before a language system is fully-developed</a:t>
            </a:r>
            <a:endParaRPr lang="en-US" sz="2400" dirty="0">
              <a:latin typeface="Century Gothic" panose="020B0502020202020204" pitchFamily="34" charset="0"/>
            </a:endParaRPr>
          </a:p>
        </p:txBody>
      </p:sp>
      <p:sp>
        <p:nvSpPr>
          <p:cNvPr id="4" name="Title 1">
            <a:extLst>
              <a:ext uri="{FF2B5EF4-FFF2-40B4-BE49-F238E27FC236}">
                <a16:creationId xmlns:a16="http://schemas.microsoft.com/office/drawing/2014/main" id="{A8B821C3-FFCE-47D3-B8E6-DC57C1440EFF}"/>
              </a:ext>
            </a:extLst>
          </p:cNvPr>
          <p:cNvSpPr txBox="1">
            <a:spLocks/>
          </p:cNvSpPr>
          <p:nvPr/>
        </p:nvSpPr>
        <p:spPr>
          <a:xfrm>
            <a:off x="6096000" y="680402"/>
            <a:ext cx="3108960" cy="84391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600" b="1" dirty="0">
                <a:solidFill>
                  <a:srgbClr val="EFB44B"/>
                </a:solidFill>
                <a:latin typeface="Tw Cen MT Condensed" panose="020B0606020104020203" pitchFamily="34" charset="0"/>
              </a:rPr>
              <a:t>Acquired</a:t>
            </a:r>
          </a:p>
        </p:txBody>
      </p:sp>
      <p:sp>
        <p:nvSpPr>
          <p:cNvPr id="5" name="Content Placeholder 2">
            <a:extLst>
              <a:ext uri="{FF2B5EF4-FFF2-40B4-BE49-F238E27FC236}">
                <a16:creationId xmlns:a16="http://schemas.microsoft.com/office/drawing/2014/main" id="{7808534A-7878-44FF-AABF-39BDA0C4AA86}"/>
              </a:ext>
            </a:extLst>
          </p:cNvPr>
          <p:cNvSpPr txBox="1">
            <a:spLocks/>
          </p:cNvSpPr>
          <p:nvPr/>
        </p:nvSpPr>
        <p:spPr>
          <a:xfrm>
            <a:off x="6096000" y="1683385"/>
            <a:ext cx="505968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50000"/>
              </a:lnSpc>
            </a:pPr>
            <a:r>
              <a:rPr lang="en-US" sz="2400" b="0" i="0" u="none" strike="noStrike" dirty="0">
                <a:solidFill>
                  <a:srgbClr val="55706C"/>
                </a:solidFill>
                <a:effectLst/>
                <a:latin typeface="Century Gothic" panose="020B0502020202020204" pitchFamily="34" charset="0"/>
              </a:rPr>
              <a:t>Acquired communication impairment are disorders that occur </a:t>
            </a:r>
            <a:r>
              <a:rPr lang="en-US" sz="2400" b="1" i="0" u="none" strike="noStrike" dirty="0">
                <a:solidFill>
                  <a:srgbClr val="55706C"/>
                </a:solidFill>
                <a:effectLst/>
                <a:latin typeface="Century Gothic" panose="020B0502020202020204" pitchFamily="34" charset="0"/>
              </a:rPr>
              <a:t>after a language system has been established </a:t>
            </a:r>
            <a:r>
              <a:rPr lang="en-US" sz="2400" b="0" i="0" u="none" strike="noStrike" dirty="0">
                <a:solidFill>
                  <a:srgbClr val="55706C"/>
                </a:solidFill>
                <a:effectLst/>
                <a:latin typeface="Century Gothic" panose="020B0502020202020204" pitchFamily="34" charset="0"/>
              </a:rPr>
              <a:t>and fully-developed.</a:t>
            </a:r>
            <a:endParaRPr lang="en-US" sz="2400" dirty="0">
              <a:latin typeface="Century Gothic" panose="020B0502020202020204" pitchFamily="34" charset="0"/>
            </a:endParaRPr>
          </a:p>
        </p:txBody>
      </p:sp>
      <p:pic>
        <p:nvPicPr>
          <p:cNvPr id="6" name="Recorded Sound">
            <a:hlinkClick r:id="" action="ppaction://media"/>
            <a:extLst>
              <a:ext uri="{FF2B5EF4-FFF2-40B4-BE49-F238E27FC236}">
                <a16:creationId xmlns:a16="http://schemas.microsoft.com/office/drawing/2014/main" id="{847089A1-9DC8-4AAE-B4BC-BF4DA19E0F3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19998" y="6034723"/>
            <a:ext cx="487363" cy="487363"/>
          </a:xfrm>
          <a:prstGeom prst="rect">
            <a:avLst/>
          </a:prstGeom>
        </p:spPr>
      </p:pic>
    </p:spTree>
    <p:extLst>
      <p:ext uri="{BB962C8B-B14F-4D97-AF65-F5344CB8AC3E}">
        <p14:creationId xmlns:p14="http://schemas.microsoft.com/office/powerpoint/2010/main" val="1117910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69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mute="1">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231D6-934B-4D4C-8D5E-47D2A73102B3}"/>
              </a:ext>
            </a:extLst>
          </p:cNvPr>
          <p:cNvSpPr>
            <a:spLocks noGrp="1"/>
          </p:cNvSpPr>
          <p:nvPr>
            <p:ph type="title"/>
          </p:nvPr>
        </p:nvSpPr>
        <p:spPr>
          <a:xfrm>
            <a:off x="1038860" y="498157"/>
            <a:ext cx="10114280" cy="1009651"/>
          </a:xfrm>
        </p:spPr>
        <p:txBody>
          <a:bodyPr>
            <a:noAutofit/>
          </a:bodyPr>
          <a:lstStyle/>
          <a:p>
            <a:pPr algn="ctr"/>
            <a:r>
              <a:rPr lang="en-ZA" sz="5500" b="1" i="0" u="none" strike="noStrike" dirty="0">
                <a:solidFill>
                  <a:srgbClr val="FFC000"/>
                </a:solidFill>
                <a:effectLst/>
                <a:latin typeface="Tw Cen MT Condensed" panose="020B0606020104020203" pitchFamily="34" charset="0"/>
              </a:rPr>
              <a:t>Congenital causes of significant </a:t>
            </a:r>
            <a:br>
              <a:rPr lang="en-ZA" sz="5500" b="1" dirty="0">
                <a:solidFill>
                  <a:srgbClr val="FFC000"/>
                </a:solidFill>
                <a:effectLst/>
                <a:latin typeface="Tw Cen MT Condensed" panose="020B0606020104020203" pitchFamily="34" charset="0"/>
              </a:rPr>
            </a:br>
            <a:r>
              <a:rPr lang="en-ZA" sz="5500" b="1" i="0" u="none" strike="noStrike" dirty="0">
                <a:solidFill>
                  <a:srgbClr val="FFC000"/>
                </a:solidFill>
                <a:effectLst/>
                <a:latin typeface="Tw Cen MT Condensed" panose="020B0606020104020203" pitchFamily="34" charset="0"/>
              </a:rPr>
              <a:t>communication impairment</a:t>
            </a:r>
            <a:endParaRPr lang="en-ZA" sz="5500" b="1" dirty="0">
              <a:solidFill>
                <a:srgbClr val="FFC000"/>
              </a:solidFill>
              <a:effectLst/>
              <a:latin typeface="Tw Cen MT Condensed" panose="020B0606020104020203" pitchFamily="34" charset="0"/>
            </a:endParaRPr>
          </a:p>
        </p:txBody>
      </p:sp>
      <p:sp>
        <p:nvSpPr>
          <p:cNvPr id="6" name="TextBox 5">
            <a:extLst>
              <a:ext uri="{FF2B5EF4-FFF2-40B4-BE49-F238E27FC236}">
                <a16:creationId xmlns:a16="http://schemas.microsoft.com/office/drawing/2014/main" id="{2B50885C-21F8-452A-8339-205D90C87EC6}"/>
              </a:ext>
            </a:extLst>
          </p:cNvPr>
          <p:cNvSpPr txBox="1"/>
          <p:nvPr/>
        </p:nvSpPr>
        <p:spPr>
          <a:xfrm>
            <a:off x="1280160" y="2474893"/>
            <a:ext cx="3576320" cy="954107"/>
          </a:xfrm>
          <a:prstGeom prst="rect">
            <a:avLst/>
          </a:prstGeom>
          <a:noFill/>
        </p:spPr>
        <p:txBody>
          <a:bodyPr wrap="square" rtlCol="0">
            <a:spAutoFit/>
          </a:bodyPr>
          <a:lstStyle/>
          <a:p>
            <a:pPr algn="ctr"/>
            <a:r>
              <a:rPr lang="en-ZA" sz="2800" b="0" i="0" u="none" strike="noStrike" dirty="0">
                <a:solidFill>
                  <a:srgbClr val="3C8474"/>
                </a:solidFill>
                <a:effectLst/>
                <a:latin typeface="Century Gothic" panose="020B0502020202020204" pitchFamily="34" charset="0"/>
              </a:rPr>
              <a:t>Autism Spectrum Disorder</a:t>
            </a:r>
            <a:endParaRPr lang="en-ZA" sz="2800" dirty="0">
              <a:latin typeface="Century Gothic" panose="020B0502020202020204" pitchFamily="34" charset="0"/>
            </a:endParaRPr>
          </a:p>
        </p:txBody>
      </p:sp>
      <p:sp>
        <p:nvSpPr>
          <p:cNvPr id="8" name="TextBox 7">
            <a:extLst>
              <a:ext uri="{FF2B5EF4-FFF2-40B4-BE49-F238E27FC236}">
                <a16:creationId xmlns:a16="http://schemas.microsoft.com/office/drawing/2014/main" id="{6940713E-8CA6-4513-9A12-3B6A499888AD}"/>
              </a:ext>
            </a:extLst>
          </p:cNvPr>
          <p:cNvSpPr txBox="1"/>
          <p:nvPr/>
        </p:nvSpPr>
        <p:spPr>
          <a:xfrm>
            <a:off x="1554480" y="4465578"/>
            <a:ext cx="6090434" cy="954107"/>
          </a:xfrm>
          <a:prstGeom prst="rect">
            <a:avLst/>
          </a:prstGeom>
          <a:noFill/>
        </p:spPr>
        <p:txBody>
          <a:bodyPr wrap="square">
            <a:spAutoFit/>
          </a:bodyPr>
          <a:lstStyle/>
          <a:p>
            <a:r>
              <a:rPr lang="en-ZA" sz="2800" b="0" i="0" u="none" strike="noStrike" dirty="0">
                <a:solidFill>
                  <a:srgbClr val="3C8474"/>
                </a:solidFill>
                <a:effectLst/>
                <a:latin typeface="Century Gothic" panose="020B0502020202020204" pitchFamily="34" charset="0"/>
              </a:rPr>
              <a:t>Neurological conditions</a:t>
            </a:r>
            <a:endParaRPr lang="en-ZA" sz="2800" dirty="0">
              <a:solidFill>
                <a:srgbClr val="3C8474"/>
              </a:solidFill>
              <a:effectLst/>
              <a:latin typeface="Century Gothic" panose="020B0502020202020204" pitchFamily="34" charset="0"/>
            </a:endParaRPr>
          </a:p>
          <a:p>
            <a:r>
              <a:rPr lang="en-ZA" sz="2800" b="0" i="0" u="none" strike="noStrike" dirty="0">
                <a:solidFill>
                  <a:srgbClr val="3C8474"/>
                </a:solidFill>
                <a:effectLst/>
                <a:latin typeface="Century Gothic" panose="020B0502020202020204" pitchFamily="34" charset="0"/>
              </a:rPr>
              <a:t>e.g. Cerebral Palsy</a:t>
            </a:r>
            <a:endParaRPr lang="en-ZA" sz="2800" dirty="0">
              <a:solidFill>
                <a:srgbClr val="3C8474"/>
              </a:solidFill>
              <a:effectLst/>
              <a:latin typeface="Century Gothic" panose="020B0502020202020204" pitchFamily="34" charset="0"/>
            </a:endParaRPr>
          </a:p>
        </p:txBody>
      </p:sp>
      <p:sp>
        <p:nvSpPr>
          <p:cNvPr id="10" name="TextBox 9">
            <a:extLst>
              <a:ext uri="{FF2B5EF4-FFF2-40B4-BE49-F238E27FC236}">
                <a16:creationId xmlns:a16="http://schemas.microsoft.com/office/drawing/2014/main" id="{3FF4CEB2-2F94-4EC2-81D8-223D0DAC36E6}"/>
              </a:ext>
            </a:extLst>
          </p:cNvPr>
          <p:cNvSpPr txBox="1"/>
          <p:nvPr/>
        </p:nvSpPr>
        <p:spPr>
          <a:xfrm>
            <a:off x="7644914" y="2183755"/>
            <a:ext cx="6096000" cy="1384995"/>
          </a:xfrm>
          <a:prstGeom prst="rect">
            <a:avLst/>
          </a:prstGeom>
          <a:noFill/>
        </p:spPr>
        <p:txBody>
          <a:bodyPr wrap="square">
            <a:spAutoFit/>
          </a:bodyPr>
          <a:lstStyle/>
          <a:p>
            <a:r>
              <a:rPr lang="en-US" sz="2800" b="0" i="0" u="none" strike="noStrike" dirty="0">
                <a:solidFill>
                  <a:srgbClr val="3C8474"/>
                </a:solidFill>
                <a:effectLst/>
                <a:latin typeface="Century Gothic" panose="020B0502020202020204" pitchFamily="34" charset="0"/>
              </a:rPr>
              <a:t>Genetic disorders</a:t>
            </a:r>
            <a:endParaRPr lang="en-US" sz="2800" dirty="0">
              <a:solidFill>
                <a:srgbClr val="3C8474"/>
              </a:solidFill>
              <a:effectLst/>
              <a:latin typeface="Century Gothic" panose="020B0502020202020204" pitchFamily="34" charset="0"/>
            </a:endParaRPr>
          </a:p>
          <a:p>
            <a:r>
              <a:rPr lang="en-US" sz="2800" b="0" i="0" u="none" strike="noStrike" dirty="0">
                <a:solidFill>
                  <a:srgbClr val="3C8474"/>
                </a:solidFill>
                <a:effectLst/>
                <a:latin typeface="Century Gothic" panose="020B0502020202020204" pitchFamily="34" charset="0"/>
              </a:rPr>
              <a:t>e.g. syndromes such as </a:t>
            </a:r>
            <a:endParaRPr lang="en-US" sz="2800" dirty="0">
              <a:solidFill>
                <a:srgbClr val="3C8474"/>
              </a:solidFill>
              <a:effectLst/>
              <a:latin typeface="Century Gothic" panose="020B0502020202020204" pitchFamily="34" charset="0"/>
            </a:endParaRPr>
          </a:p>
          <a:p>
            <a:r>
              <a:rPr lang="en-US" sz="2800" b="0" i="0" u="none" strike="noStrike" dirty="0">
                <a:solidFill>
                  <a:srgbClr val="3C8474"/>
                </a:solidFill>
                <a:effectLst/>
                <a:latin typeface="Century Gothic" panose="020B0502020202020204" pitchFamily="34" charset="0"/>
              </a:rPr>
              <a:t>Down's Syndrome</a:t>
            </a:r>
            <a:endParaRPr lang="en-US" sz="2800" dirty="0">
              <a:solidFill>
                <a:srgbClr val="3C8474"/>
              </a:solidFill>
              <a:effectLst/>
              <a:latin typeface="Century Gothic" panose="020B0502020202020204" pitchFamily="34" charset="0"/>
            </a:endParaRPr>
          </a:p>
        </p:txBody>
      </p:sp>
      <p:sp>
        <p:nvSpPr>
          <p:cNvPr id="12" name="TextBox 11">
            <a:extLst>
              <a:ext uri="{FF2B5EF4-FFF2-40B4-BE49-F238E27FC236}">
                <a16:creationId xmlns:a16="http://schemas.microsoft.com/office/drawing/2014/main" id="{C5CC4731-AB4A-4E3E-B49E-63E191A50553}"/>
              </a:ext>
            </a:extLst>
          </p:cNvPr>
          <p:cNvSpPr txBox="1"/>
          <p:nvPr/>
        </p:nvSpPr>
        <p:spPr>
          <a:xfrm>
            <a:off x="7906292" y="4344173"/>
            <a:ext cx="6959600" cy="1384995"/>
          </a:xfrm>
          <a:prstGeom prst="rect">
            <a:avLst/>
          </a:prstGeom>
          <a:noFill/>
        </p:spPr>
        <p:txBody>
          <a:bodyPr wrap="square">
            <a:spAutoFit/>
          </a:bodyPr>
          <a:lstStyle/>
          <a:p>
            <a:r>
              <a:rPr lang="en-US" sz="2800" b="0" i="0" u="none" strike="noStrike" dirty="0">
                <a:solidFill>
                  <a:srgbClr val="3C8474"/>
                </a:solidFill>
                <a:effectLst/>
                <a:latin typeface="Century Gothic" panose="020B0502020202020204" pitchFamily="34" charset="0"/>
              </a:rPr>
              <a:t>Developmental </a:t>
            </a:r>
          </a:p>
          <a:p>
            <a:r>
              <a:rPr lang="en-US" sz="2800" b="0" i="0" u="none" strike="noStrike" dirty="0">
                <a:solidFill>
                  <a:srgbClr val="3C8474"/>
                </a:solidFill>
                <a:effectLst/>
                <a:latin typeface="Century Gothic" panose="020B0502020202020204" pitchFamily="34" charset="0"/>
              </a:rPr>
              <a:t>disabilities</a:t>
            </a:r>
            <a:endParaRPr lang="en-US" sz="2800" dirty="0">
              <a:solidFill>
                <a:srgbClr val="3C8474"/>
              </a:solidFill>
              <a:effectLst/>
              <a:latin typeface="Century Gothic" panose="020B0502020202020204" pitchFamily="34" charset="0"/>
            </a:endParaRPr>
          </a:p>
          <a:p>
            <a:r>
              <a:rPr lang="en-US" sz="2800" b="0" i="0" u="none" strike="noStrike" dirty="0">
                <a:solidFill>
                  <a:srgbClr val="3C8474"/>
                </a:solidFill>
                <a:effectLst/>
                <a:latin typeface="Century Gothic" panose="020B0502020202020204" pitchFamily="34" charset="0"/>
              </a:rPr>
              <a:t>including hearing loss</a:t>
            </a:r>
            <a:endParaRPr lang="en-US" sz="2800" dirty="0">
              <a:solidFill>
                <a:srgbClr val="3C8474"/>
              </a:solidFill>
              <a:effectLst/>
              <a:latin typeface="Century Gothic" panose="020B0502020202020204" pitchFamily="34" charset="0"/>
            </a:endParaRPr>
          </a:p>
        </p:txBody>
      </p:sp>
      <p:pic>
        <p:nvPicPr>
          <p:cNvPr id="3" name="Recorded Sound">
            <a:hlinkClick r:id="" action="ppaction://media"/>
            <a:extLst>
              <a:ext uri="{FF2B5EF4-FFF2-40B4-BE49-F238E27FC236}">
                <a16:creationId xmlns:a16="http://schemas.microsoft.com/office/drawing/2014/main" id="{311B0269-0D3F-4F3D-A036-802809DC847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pic>
        <p:nvPicPr>
          <p:cNvPr id="7" name="Grafik 6">
            <a:extLst>
              <a:ext uri="{FF2B5EF4-FFF2-40B4-BE49-F238E27FC236}">
                <a16:creationId xmlns:a16="http://schemas.microsoft.com/office/drawing/2014/main" id="{6E9DC6AD-C13E-4E0C-8289-C0A3F382B44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370706">
            <a:off x="307188" y="2351046"/>
            <a:ext cx="1080000" cy="1080000"/>
          </a:xfrm>
          <a:prstGeom prst="rect">
            <a:avLst/>
          </a:prstGeom>
        </p:spPr>
      </p:pic>
      <p:pic>
        <p:nvPicPr>
          <p:cNvPr id="11" name="Grafik 10">
            <a:extLst>
              <a:ext uri="{FF2B5EF4-FFF2-40B4-BE49-F238E27FC236}">
                <a16:creationId xmlns:a16="http://schemas.microsoft.com/office/drawing/2014/main" id="{D9E7753F-610D-465D-AFAE-62FC0BCB5E6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7188" y="4402631"/>
            <a:ext cx="1080000" cy="1080000"/>
          </a:xfrm>
          <a:prstGeom prst="rect">
            <a:avLst/>
          </a:prstGeom>
        </p:spPr>
      </p:pic>
      <p:pic>
        <p:nvPicPr>
          <p:cNvPr id="14" name="Grafik 13">
            <a:extLst>
              <a:ext uri="{FF2B5EF4-FFF2-40B4-BE49-F238E27FC236}">
                <a16:creationId xmlns:a16="http://schemas.microsoft.com/office/drawing/2014/main" id="{AF577C48-92DF-47C3-9912-D2D95F7856E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95603" y="4402631"/>
            <a:ext cx="1080000" cy="1080000"/>
          </a:xfrm>
          <a:prstGeom prst="rect">
            <a:avLst/>
          </a:prstGeom>
        </p:spPr>
      </p:pic>
      <p:pic>
        <p:nvPicPr>
          <p:cNvPr id="16" name="Grafik 15">
            <a:extLst>
              <a:ext uri="{FF2B5EF4-FFF2-40B4-BE49-F238E27FC236}">
                <a16:creationId xmlns:a16="http://schemas.microsoft.com/office/drawing/2014/main" id="{8D4B7C98-9349-4B42-BFE5-F11F7FD78DA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95603" y="2315432"/>
            <a:ext cx="1080000" cy="1080000"/>
          </a:xfrm>
          <a:prstGeom prst="rect">
            <a:avLst/>
          </a:prstGeom>
        </p:spPr>
      </p:pic>
    </p:spTree>
    <p:extLst>
      <p:ext uri="{BB962C8B-B14F-4D97-AF65-F5344CB8AC3E}">
        <p14:creationId xmlns:p14="http://schemas.microsoft.com/office/powerpoint/2010/main" val="1619196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40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231D6-934B-4D4C-8D5E-47D2A73102B3}"/>
              </a:ext>
            </a:extLst>
          </p:cNvPr>
          <p:cNvSpPr>
            <a:spLocks noGrp="1"/>
          </p:cNvSpPr>
          <p:nvPr>
            <p:ph type="title"/>
          </p:nvPr>
        </p:nvSpPr>
        <p:spPr>
          <a:xfrm>
            <a:off x="1038860" y="498157"/>
            <a:ext cx="10114280" cy="1009651"/>
          </a:xfrm>
        </p:spPr>
        <p:txBody>
          <a:bodyPr>
            <a:noAutofit/>
          </a:bodyPr>
          <a:lstStyle/>
          <a:p>
            <a:pPr algn="ctr"/>
            <a:r>
              <a:rPr lang="en-ZA" sz="5500" b="1" dirty="0">
                <a:solidFill>
                  <a:srgbClr val="FFC000"/>
                </a:solidFill>
                <a:latin typeface="Tw Cen MT Condensed" panose="020B0606020104020203" pitchFamily="34" charset="0"/>
              </a:rPr>
              <a:t>Acquired</a:t>
            </a:r>
            <a:r>
              <a:rPr lang="en-ZA" sz="5500" b="1" i="0" u="none" strike="noStrike" dirty="0">
                <a:solidFill>
                  <a:srgbClr val="FFC000"/>
                </a:solidFill>
                <a:effectLst/>
                <a:latin typeface="Tw Cen MT Condensed" panose="020B0606020104020203" pitchFamily="34" charset="0"/>
              </a:rPr>
              <a:t> causes of significant </a:t>
            </a:r>
            <a:br>
              <a:rPr lang="en-ZA" sz="5500" b="1" dirty="0">
                <a:solidFill>
                  <a:srgbClr val="FFC000"/>
                </a:solidFill>
                <a:effectLst/>
                <a:latin typeface="Tw Cen MT Condensed" panose="020B0606020104020203" pitchFamily="34" charset="0"/>
              </a:rPr>
            </a:br>
            <a:r>
              <a:rPr lang="en-ZA" sz="5500" b="1" i="0" u="none" strike="noStrike" dirty="0">
                <a:solidFill>
                  <a:srgbClr val="FFC000"/>
                </a:solidFill>
                <a:effectLst/>
                <a:latin typeface="Tw Cen MT Condensed" panose="020B0606020104020203" pitchFamily="34" charset="0"/>
              </a:rPr>
              <a:t>communication impairment</a:t>
            </a:r>
            <a:endParaRPr lang="en-ZA" sz="5500" b="1" dirty="0">
              <a:solidFill>
                <a:srgbClr val="FFC000"/>
              </a:solidFill>
              <a:effectLst/>
              <a:latin typeface="Tw Cen MT Condensed" panose="020B0606020104020203" pitchFamily="34" charset="0"/>
            </a:endParaRPr>
          </a:p>
        </p:txBody>
      </p:sp>
      <p:sp>
        <p:nvSpPr>
          <p:cNvPr id="9" name="TextBox 8">
            <a:extLst>
              <a:ext uri="{FF2B5EF4-FFF2-40B4-BE49-F238E27FC236}">
                <a16:creationId xmlns:a16="http://schemas.microsoft.com/office/drawing/2014/main" id="{96C2BCDB-CC96-4F36-B274-ADD41F4F1582}"/>
              </a:ext>
            </a:extLst>
          </p:cNvPr>
          <p:cNvSpPr txBox="1"/>
          <p:nvPr/>
        </p:nvSpPr>
        <p:spPr>
          <a:xfrm>
            <a:off x="6096000" y="2095976"/>
            <a:ext cx="5679440" cy="3539430"/>
          </a:xfrm>
          <a:prstGeom prst="rect">
            <a:avLst/>
          </a:prstGeom>
          <a:noFill/>
        </p:spPr>
        <p:txBody>
          <a:bodyPr wrap="square">
            <a:spAutoFit/>
          </a:bodyPr>
          <a:lstStyle/>
          <a:p>
            <a:pPr>
              <a:buFont typeface="Arial" panose="020B0604020202020204" pitchFamily="34" charset="0"/>
              <a:buChar char="•"/>
            </a:pPr>
            <a:r>
              <a:rPr lang="en-ZA" sz="2800" b="0" i="0" u="none" strike="noStrike" dirty="0">
                <a:solidFill>
                  <a:srgbClr val="3C8474"/>
                </a:solidFill>
                <a:effectLst/>
                <a:latin typeface="Century Gothic" panose="020B0502020202020204" pitchFamily="34" charset="0"/>
              </a:rPr>
              <a:t>Neurodegenerative disorders e.g. amyotrophic lateral sclerosis [ALS]</a:t>
            </a:r>
            <a:endParaRPr lang="en-ZA" sz="2800" dirty="0">
              <a:latin typeface="Century Gothic" panose="020B0502020202020204" pitchFamily="34" charset="0"/>
            </a:endParaRPr>
          </a:p>
          <a:p>
            <a:pPr>
              <a:buFont typeface="Arial" panose="020B0604020202020204" pitchFamily="34" charset="0"/>
              <a:buChar char="•"/>
            </a:pPr>
            <a:r>
              <a:rPr lang="en-ZA" sz="2800" b="0" i="0" u="none" strike="noStrike" dirty="0">
                <a:solidFill>
                  <a:srgbClr val="3C8474"/>
                </a:solidFill>
                <a:effectLst/>
                <a:latin typeface="Century Gothic" panose="020B0502020202020204" pitchFamily="34" charset="0"/>
              </a:rPr>
              <a:t>Neurological conditions e.g. stroke, traumatic brain injury</a:t>
            </a:r>
            <a:endParaRPr lang="en-ZA" sz="2800" dirty="0">
              <a:latin typeface="Century Gothic" panose="020B0502020202020204" pitchFamily="34" charset="0"/>
            </a:endParaRPr>
          </a:p>
          <a:p>
            <a:pPr>
              <a:buFont typeface="Arial" panose="020B0604020202020204" pitchFamily="34" charset="0"/>
              <a:buChar char="•"/>
            </a:pPr>
            <a:r>
              <a:rPr lang="en-ZA" sz="2800" b="0" i="0" u="none" strike="noStrike" dirty="0">
                <a:solidFill>
                  <a:srgbClr val="3C8474"/>
                </a:solidFill>
                <a:effectLst/>
                <a:latin typeface="Century Gothic" panose="020B0502020202020204" pitchFamily="34" charset="0"/>
              </a:rPr>
              <a:t>Temporary significant communication impairment may be caused by intubation </a:t>
            </a:r>
            <a:endParaRPr lang="en-ZA" sz="2800" dirty="0">
              <a:latin typeface="Century Gothic" panose="020B0502020202020204" pitchFamily="34" charset="0"/>
            </a:endParaRPr>
          </a:p>
        </p:txBody>
      </p:sp>
      <p:pic>
        <p:nvPicPr>
          <p:cNvPr id="7" name="Picture 6">
            <a:extLst>
              <a:ext uri="{FF2B5EF4-FFF2-40B4-BE49-F238E27FC236}">
                <a16:creationId xmlns:a16="http://schemas.microsoft.com/office/drawing/2014/main" id="{F4E35492-3996-4B01-8709-130A0F3B72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6127" y="1838771"/>
            <a:ext cx="3899908" cy="3878001"/>
          </a:xfrm>
          <a:prstGeom prst="rect">
            <a:avLst/>
          </a:prstGeom>
        </p:spPr>
      </p:pic>
      <p:pic>
        <p:nvPicPr>
          <p:cNvPr id="3" name="Recorded Sound">
            <a:hlinkClick r:id="" action="ppaction://media"/>
            <a:extLst>
              <a:ext uri="{FF2B5EF4-FFF2-40B4-BE49-F238E27FC236}">
                <a16:creationId xmlns:a16="http://schemas.microsoft.com/office/drawing/2014/main" id="{783DD1D4-1028-41C3-809C-AA355E86437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53100" y="6204836"/>
            <a:ext cx="487363" cy="487363"/>
          </a:xfrm>
          <a:prstGeom prst="rect">
            <a:avLst/>
          </a:prstGeom>
        </p:spPr>
      </p:pic>
    </p:spTree>
    <p:extLst>
      <p:ext uri="{BB962C8B-B14F-4D97-AF65-F5344CB8AC3E}">
        <p14:creationId xmlns:p14="http://schemas.microsoft.com/office/powerpoint/2010/main" val="3986593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0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2CC30-96B9-4DC1-8BBD-75D7BE17F4DE}"/>
              </a:ext>
            </a:extLst>
          </p:cNvPr>
          <p:cNvSpPr>
            <a:spLocks noGrp="1"/>
          </p:cNvSpPr>
          <p:nvPr>
            <p:ph type="title"/>
          </p:nvPr>
        </p:nvSpPr>
        <p:spPr/>
        <p:txBody>
          <a:bodyPr>
            <a:noAutofit/>
          </a:bodyPr>
          <a:lstStyle/>
          <a:p>
            <a:pPr algn="ctr"/>
            <a:r>
              <a:rPr lang="en-US" sz="6600" b="1" dirty="0">
                <a:solidFill>
                  <a:srgbClr val="FFC000"/>
                </a:solidFill>
                <a:latin typeface="Tw Cen MT Condensed" panose="020B0606020104020203" pitchFamily="34" charset="0"/>
                <a:cs typeface="Calibri Light"/>
              </a:rPr>
              <a:t>Role of the environment</a:t>
            </a:r>
            <a:endParaRPr lang="en-US" sz="6600" b="1" dirty="0">
              <a:solidFill>
                <a:srgbClr val="FFC000"/>
              </a:solidFill>
              <a:latin typeface="Tw Cen MT Condensed" panose="020B0606020104020203" pitchFamily="34" charset="0"/>
            </a:endParaRPr>
          </a:p>
        </p:txBody>
      </p:sp>
      <p:sp>
        <p:nvSpPr>
          <p:cNvPr id="3" name="Content Placeholder 2">
            <a:extLst>
              <a:ext uri="{FF2B5EF4-FFF2-40B4-BE49-F238E27FC236}">
                <a16:creationId xmlns:a16="http://schemas.microsoft.com/office/drawing/2014/main" id="{B3ED4F52-CB1F-4393-BD41-50F98FFA22A7}"/>
              </a:ext>
            </a:extLst>
          </p:cNvPr>
          <p:cNvSpPr>
            <a:spLocks noGrp="1"/>
          </p:cNvSpPr>
          <p:nvPr>
            <p:ph idx="1"/>
          </p:nvPr>
        </p:nvSpPr>
        <p:spPr/>
        <p:txBody>
          <a:bodyPr/>
          <a:lstStyle/>
          <a:p>
            <a:r>
              <a:rPr lang="en-US" dirty="0">
                <a:solidFill>
                  <a:srgbClr val="008080"/>
                </a:solidFill>
                <a:latin typeface="Century Gothic" panose="020B0502020202020204" pitchFamily="34" charset="0"/>
              </a:rPr>
              <a:t>Significant communication impairment may also be attributed to environmental factors that cause impairment</a:t>
            </a:r>
          </a:p>
          <a:p>
            <a:r>
              <a:rPr lang="en-US" dirty="0">
                <a:solidFill>
                  <a:srgbClr val="008080"/>
                </a:solidFill>
                <a:latin typeface="Century Gothic" panose="020B0502020202020204" pitchFamily="34" charset="0"/>
              </a:rPr>
              <a:t>Factors such as:</a:t>
            </a:r>
          </a:p>
          <a:p>
            <a:pPr>
              <a:buFontTx/>
              <a:buChar char="-"/>
            </a:pPr>
            <a:r>
              <a:rPr lang="en-US" dirty="0">
                <a:solidFill>
                  <a:srgbClr val="008080"/>
                </a:solidFill>
                <a:latin typeface="Century Gothic" panose="020B0502020202020204" pitchFamily="34" charset="0"/>
              </a:rPr>
              <a:t>Poor access to healthcare services</a:t>
            </a:r>
          </a:p>
          <a:p>
            <a:pPr>
              <a:buFontTx/>
              <a:buChar char="-"/>
            </a:pPr>
            <a:r>
              <a:rPr lang="en-US" dirty="0">
                <a:solidFill>
                  <a:srgbClr val="008080"/>
                </a:solidFill>
                <a:latin typeface="Century Gothic" panose="020B0502020202020204" pitchFamily="34" charset="0"/>
              </a:rPr>
              <a:t>Poverty</a:t>
            </a:r>
          </a:p>
          <a:p>
            <a:pPr>
              <a:buFontTx/>
              <a:buChar char="-"/>
            </a:pPr>
            <a:r>
              <a:rPr lang="en-US" dirty="0">
                <a:solidFill>
                  <a:srgbClr val="008080"/>
                </a:solidFill>
                <a:latin typeface="Century Gothic" panose="020B0502020202020204" pitchFamily="34" charset="0"/>
              </a:rPr>
              <a:t>Pollutants</a:t>
            </a:r>
          </a:p>
          <a:p>
            <a:pPr>
              <a:buFontTx/>
              <a:buChar char="-"/>
            </a:pPr>
            <a:r>
              <a:rPr lang="en-US" dirty="0">
                <a:solidFill>
                  <a:srgbClr val="008080"/>
                </a:solidFill>
                <a:latin typeface="Century Gothic" panose="020B0502020202020204" pitchFamily="34" charset="0"/>
              </a:rPr>
              <a:t>Maternal factors</a:t>
            </a:r>
          </a:p>
          <a:p>
            <a:pPr marL="0" indent="0">
              <a:buNone/>
            </a:pPr>
            <a:endParaRPr lang="en-US" dirty="0">
              <a:solidFill>
                <a:srgbClr val="008080"/>
              </a:solidFill>
              <a:latin typeface="Century Gothic" panose="020B0502020202020204" pitchFamily="34" charset="0"/>
            </a:endParaRPr>
          </a:p>
        </p:txBody>
      </p:sp>
      <p:pic>
        <p:nvPicPr>
          <p:cNvPr id="4" name="Recorded Sound">
            <a:hlinkClick r:id="" action="ppaction://media"/>
            <a:extLst>
              <a:ext uri="{FF2B5EF4-FFF2-40B4-BE49-F238E27FC236}">
                <a16:creationId xmlns:a16="http://schemas.microsoft.com/office/drawing/2014/main" id="{C2A2BE05-8343-47D0-BAEC-4BB745DB1B9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54230" y="6068218"/>
            <a:ext cx="487363" cy="487363"/>
          </a:xfrm>
          <a:prstGeom prst="rect">
            <a:avLst/>
          </a:prstGeom>
        </p:spPr>
      </p:pic>
    </p:spTree>
    <p:extLst>
      <p:ext uri="{BB962C8B-B14F-4D97-AF65-F5344CB8AC3E}">
        <p14:creationId xmlns:p14="http://schemas.microsoft.com/office/powerpoint/2010/main" val="3194587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9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85151-471D-412A-89F0-6F49C5D77678}"/>
              </a:ext>
            </a:extLst>
          </p:cNvPr>
          <p:cNvSpPr>
            <a:spLocks noGrp="1"/>
          </p:cNvSpPr>
          <p:nvPr>
            <p:ph type="title"/>
          </p:nvPr>
        </p:nvSpPr>
        <p:spPr/>
        <p:txBody>
          <a:bodyPr/>
          <a:lstStyle/>
          <a:p>
            <a:r>
              <a:rPr lang="en-US" b="1" dirty="0">
                <a:solidFill>
                  <a:srgbClr val="FFC000"/>
                </a:solidFill>
                <a:latin typeface="Tw Cen MT Condensed" panose="020B0606020104020203" pitchFamily="34" charset="0"/>
              </a:rPr>
              <a:t>References</a:t>
            </a:r>
            <a:endParaRPr lang="en-ZA" b="1" dirty="0">
              <a:solidFill>
                <a:srgbClr val="FFC000"/>
              </a:solidFill>
              <a:latin typeface="Tw Cen MT Condensed" panose="020B0606020104020203" pitchFamily="34" charset="0"/>
            </a:endParaRPr>
          </a:p>
        </p:txBody>
      </p:sp>
      <p:sp>
        <p:nvSpPr>
          <p:cNvPr id="3" name="Content Placeholder 2">
            <a:extLst>
              <a:ext uri="{FF2B5EF4-FFF2-40B4-BE49-F238E27FC236}">
                <a16:creationId xmlns:a16="http://schemas.microsoft.com/office/drawing/2014/main" id="{E43A0A50-5784-4B6D-ACC6-FF39EE75A94C}"/>
              </a:ext>
            </a:extLst>
          </p:cNvPr>
          <p:cNvSpPr>
            <a:spLocks noGrp="1"/>
          </p:cNvSpPr>
          <p:nvPr>
            <p:ph idx="1"/>
          </p:nvPr>
        </p:nvSpPr>
        <p:spPr>
          <a:xfrm>
            <a:off x="838200" y="1451261"/>
            <a:ext cx="10515600" cy="4351338"/>
          </a:xfrm>
        </p:spPr>
        <p:txBody>
          <a:bodyPr>
            <a:noAutofit/>
          </a:bodyPr>
          <a:lstStyle/>
          <a:p>
            <a:endParaRPr lang="en-ZA" sz="1600" b="0" i="0" dirty="0">
              <a:effectLst/>
              <a:latin typeface="Century Gothic" panose="020B0502020202020204" pitchFamily="34" charset="0"/>
            </a:endParaRPr>
          </a:p>
          <a:p>
            <a:r>
              <a:rPr lang="en-US" sz="1600" b="0" i="0" dirty="0">
                <a:effectLst/>
                <a:latin typeface="Century Gothic" panose="020B0502020202020204" pitchFamily="34" charset="0"/>
              </a:rPr>
              <a:t>Bright, T., Felix, L., </a:t>
            </a:r>
            <a:r>
              <a:rPr lang="en-US" sz="1600" b="0" i="0" dirty="0" err="1">
                <a:effectLst/>
                <a:latin typeface="Century Gothic" panose="020B0502020202020204" pitchFamily="34" charset="0"/>
              </a:rPr>
              <a:t>Kuper</a:t>
            </a:r>
            <a:r>
              <a:rPr lang="en-US" sz="1600" b="0" i="0" dirty="0">
                <a:effectLst/>
                <a:latin typeface="Century Gothic" panose="020B0502020202020204" pitchFamily="34" charset="0"/>
              </a:rPr>
              <a:t>, H., &amp; Polack, S. (2017). A systematic review of strategies to increase access to health services among children in low and middle income countries. </a:t>
            </a:r>
            <a:r>
              <a:rPr lang="en-US" sz="1600" b="0" i="1" dirty="0">
                <a:effectLst/>
                <a:latin typeface="Century Gothic" panose="020B0502020202020204" pitchFamily="34" charset="0"/>
              </a:rPr>
              <a:t>BMC health services research</a:t>
            </a:r>
            <a:r>
              <a:rPr lang="en-US" sz="1600" b="0" i="0" dirty="0">
                <a:effectLst/>
                <a:latin typeface="Century Gothic" panose="020B0502020202020204" pitchFamily="34" charset="0"/>
              </a:rPr>
              <a:t>, </a:t>
            </a:r>
            <a:r>
              <a:rPr lang="en-US" sz="1600" b="0" i="1" dirty="0">
                <a:effectLst/>
                <a:latin typeface="Century Gothic" panose="020B0502020202020204" pitchFamily="34" charset="0"/>
              </a:rPr>
              <a:t>17</a:t>
            </a:r>
            <a:r>
              <a:rPr lang="en-US" sz="1600" b="0" i="0" dirty="0">
                <a:effectLst/>
                <a:latin typeface="Century Gothic" panose="020B0502020202020204" pitchFamily="34" charset="0"/>
              </a:rPr>
              <a:t>(1), 1-19.</a:t>
            </a:r>
          </a:p>
          <a:p>
            <a:r>
              <a:rPr lang="en-US" sz="1600" b="0" i="0" dirty="0" err="1">
                <a:effectLst/>
                <a:latin typeface="Century Gothic" panose="020B0502020202020204" pitchFamily="34" charset="0"/>
              </a:rPr>
              <a:t>Krigger</a:t>
            </a:r>
            <a:r>
              <a:rPr lang="en-US" sz="1600" b="0" i="0" dirty="0">
                <a:effectLst/>
                <a:latin typeface="Century Gothic" panose="020B0502020202020204" pitchFamily="34" charset="0"/>
              </a:rPr>
              <a:t>, K. W. (2006). Cerebral palsy: an overview. </a:t>
            </a:r>
            <a:r>
              <a:rPr lang="en-US" sz="1600" b="0" i="1" dirty="0">
                <a:effectLst/>
                <a:latin typeface="Century Gothic" panose="020B0502020202020204" pitchFamily="34" charset="0"/>
              </a:rPr>
              <a:t>American family physician</a:t>
            </a:r>
            <a:r>
              <a:rPr lang="en-US" sz="1600" b="0" i="0" dirty="0">
                <a:effectLst/>
                <a:latin typeface="Century Gothic" panose="020B0502020202020204" pitchFamily="34" charset="0"/>
              </a:rPr>
              <a:t>, </a:t>
            </a:r>
            <a:r>
              <a:rPr lang="en-US" sz="1600" b="0" i="1" dirty="0">
                <a:effectLst/>
                <a:latin typeface="Century Gothic" panose="020B0502020202020204" pitchFamily="34" charset="0"/>
              </a:rPr>
              <a:t>73</a:t>
            </a:r>
            <a:r>
              <a:rPr lang="en-US" sz="1600" b="0" i="0" dirty="0">
                <a:effectLst/>
                <a:latin typeface="Century Gothic" panose="020B0502020202020204" pitchFamily="34" charset="0"/>
              </a:rPr>
              <a:t>(1), 91-100.</a:t>
            </a:r>
          </a:p>
          <a:p>
            <a:r>
              <a:rPr lang="en-US" sz="1600" b="0" i="0" dirty="0" err="1">
                <a:effectLst/>
                <a:latin typeface="Century Gothic" panose="020B0502020202020204" pitchFamily="34" charset="0"/>
              </a:rPr>
              <a:t>DeVeney</a:t>
            </a:r>
            <a:r>
              <a:rPr lang="en-US" sz="1600" b="0" i="0" dirty="0">
                <a:effectLst/>
                <a:latin typeface="Century Gothic" panose="020B0502020202020204" pitchFamily="34" charset="0"/>
              </a:rPr>
              <a:t>, S. L., Hoffman, L., &amp; Cress, C. J. (2012). Communication-based assessment of developmental age for young children with developmental disabilities. </a:t>
            </a:r>
            <a:r>
              <a:rPr lang="en-US" sz="1600" b="0" i="1" dirty="0">
                <a:effectLst/>
                <a:latin typeface="Century Gothic" panose="020B0502020202020204" pitchFamily="34" charset="0"/>
              </a:rPr>
              <a:t>Journal of Speech, Language, and Hearing Research : </a:t>
            </a:r>
            <a:r>
              <a:rPr lang="en-US" sz="1600" b="0" i="1" dirty="0" err="1">
                <a:effectLst/>
                <a:latin typeface="Century Gothic" panose="020B0502020202020204" pitchFamily="34" charset="0"/>
              </a:rPr>
              <a:t>Jslhr</a:t>
            </a:r>
            <a:r>
              <a:rPr lang="en-US" sz="1600" b="0" i="0" dirty="0">
                <a:effectLst/>
                <a:latin typeface="Century Gothic" panose="020B0502020202020204" pitchFamily="34" charset="0"/>
              </a:rPr>
              <a:t>, </a:t>
            </a:r>
            <a:r>
              <a:rPr lang="en-US" sz="1600" b="0" i="1" dirty="0">
                <a:effectLst/>
                <a:latin typeface="Century Gothic" panose="020B0502020202020204" pitchFamily="34" charset="0"/>
              </a:rPr>
              <a:t>55</a:t>
            </a:r>
            <a:r>
              <a:rPr lang="en-US" sz="1600" b="0" i="0" dirty="0">
                <a:effectLst/>
                <a:latin typeface="Century Gothic" panose="020B0502020202020204" pitchFamily="34" charset="0"/>
              </a:rPr>
              <a:t>(3), 695–709. </a:t>
            </a:r>
            <a:r>
              <a:rPr lang="en-US" sz="1600" b="0" i="0" dirty="0">
                <a:effectLst/>
                <a:latin typeface="Century Gothic" panose="020B0502020202020204" pitchFamily="34" charset="0"/>
                <a:hlinkClick r:id="rId4">
                  <a:extLst>
                    <a:ext uri="{A12FA001-AC4F-418D-AE19-62706E023703}">
                      <ahyp:hlinkClr xmlns:ahyp="http://schemas.microsoft.com/office/drawing/2018/hyperlinkcolor" val="tx"/>
                    </a:ext>
                  </a:extLst>
                </a:hlinkClick>
              </a:rPr>
              <a:t>https://doi.org/10.1044/1092-4388(2011/10-0148)</a:t>
            </a:r>
            <a:endParaRPr lang="en-US" sz="1600" b="0" i="0" dirty="0">
              <a:effectLst/>
              <a:latin typeface="Century Gothic" panose="020B0502020202020204" pitchFamily="34" charset="0"/>
            </a:endParaRPr>
          </a:p>
          <a:p>
            <a:r>
              <a:rPr lang="en-US" sz="1600" b="0" i="0" dirty="0">
                <a:effectLst/>
                <a:latin typeface="Century Gothic" panose="020B0502020202020204" pitchFamily="34" charset="0"/>
              </a:rPr>
              <a:t>Rauch, S. A., &amp; </a:t>
            </a:r>
            <a:r>
              <a:rPr lang="en-US" sz="1600" b="0" i="0" dirty="0" err="1">
                <a:effectLst/>
                <a:latin typeface="Century Gothic" panose="020B0502020202020204" pitchFamily="34" charset="0"/>
              </a:rPr>
              <a:t>Lanphear</a:t>
            </a:r>
            <a:r>
              <a:rPr lang="en-US" sz="1600" b="0" i="0" dirty="0">
                <a:effectLst/>
                <a:latin typeface="Century Gothic" panose="020B0502020202020204" pitchFamily="34" charset="0"/>
              </a:rPr>
              <a:t>, B. P. (2012). Prevention of disability in children: elevating the role of environment. </a:t>
            </a:r>
            <a:r>
              <a:rPr lang="en-US" sz="1600" b="0" i="1" dirty="0">
                <a:effectLst/>
                <a:latin typeface="Century Gothic" panose="020B0502020202020204" pitchFamily="34" charset="0"/>
              </a:rPr>
              <a:t>The Future of Children</a:t>
            </a:r>
            <a:r>
              <a:rPr lang="en-US" sz="1600" b="0" i="0" dirty="0">
                <a:effectLst/>
                <a:latin typeface="Century Gothic" panose="020B0502020202020204" pitchFamily="34" charset="0"/>
              </a:rPr>
              <a:t>, </a:t>
            </a:r>
            <a:r>
              <a:rPr lang="en-US" sz="1600" b="0" i="1" dirty="0">
                <a:effectLst/>
                <a:latin typeface="Century Gothic" panose="020B0502020202020204" pitchFamily="34" charset="0"/>
              </a:rPr>
              <a:t>22</a:t>
            </a:r>
            <a:r>
              <a:rPr lang="en-US" sz="1600" b="0" i="0" dirty="0">
                <a:effectLst/>
                <a:latin typeface="Century Gothic" panose="020B0502020202020204" pitchFamily="34" charset="0"/>
              </a:rPr>
              <a:t>(1), 193–217.</a:t>
            </a:r>
          </a:p>
          <a:p>
            <a:r>
              <a:rPr lang="en-US" sz="1600" dirty="0">
                <a:latin typeface="Century Gothic" panose="020B0502020202020204" pitchFamily="34" charset="0"/>
              </a:rPr>
              <a:t>Moolman, E., &amp; Herold, M. (2015). Augmentative and Alternative Communication Resource Manual (2</a:t>
            </a:r>
            <a:r>
              <a:rPr lang="en-US" sz="1600" baseline="30000" dirty="0">
                <a:latin typeface="Century Gothic" panose="020B0502020202020204" pitchFamily="34" charset="0"/>
              </a:rPr>
              <a:t>nd</a:t>
            </a:r>
            <a:r>
              <a:rPr lang="en-US" sz="1600" dirty="0">
                <a:latin typeface="Century Gothic" panose="020B0502020202020204" pitchFamily="34" charset="0"/>
              </a:rPr>
              <a:t> ed.). CAAC/SAAK: Pretoria</a:t>
            </a:r>
          </a:p>
          <a:p>
            <a:r>
              <a:rPr lang="en-US" sz="1600" b="0" i="0" dirty="0">
                <a:effectLst/>
                <a:latin typeface="Century Gothic" panose="020B0502020202020204" pitchFamily="34" charset="0"/>
              </a:rPr>
              <a:t>Owens, R. E. (2014). </a:t>
            </a:r>
            <a:r>
              <a:rPr lang="en-US" sz="1600" b="0" i="1" dirty="0">
                <a:effectLst/>
                <a:latin typeface="Century Gothic" panose="020B0502020202020204" pitchFamily="34" charset="0"/>
              </a:rPr>
              <a:t>Language disorders : a functional approach to assessment and intervention</a:t>
            </a:r>
            <a:r>
              <a:rPr lang="en-US" sz="1600" b="0" i="0" dirty="0">
                <a:effectLst/>
                <a:latin typeface="Century Gothic" panose="020B0502020202020204" pitchFamily="34" charset="0"/>
              </a:rPr>
              <a:t> (6th ed., Ser. Allyn &amp; bacon communication sciences and disorders series). Pearson.</a:t>
            </a:r>
            <a:endParaRPr lang="en-ZA" sz="1600" dirty="0">
              <a:latin typeface="Century Gothic" panose="020B0502020202020204" pitchFamily="34" charset="0"/>
            </a:endParaRPr>
          </a:p>
          <a:p>
            <a:r>
              <a:rPr lang="en-ZA" sz="1600" b="0" i="0" dirty="0" err="1">
                <a:effectLst/>
                <a:latin typeface="Century Gothic" panose="020B0502020202020204" pitchFamily="34" charset="0"/>
              </a:rPr>
              <a:t>Sarmah</a:t>
            </a:r>
            <a:r>
              <a:rPr lang="en-ZA" sz="1600" b="0" i="0" dirty="0">
                <a:effectLst/>
                <a:latin typeface="Century Gothic" panose="020B0502020202020204" pitchFamily="34" charset="0"/>
              </a:rPr>
              <a:t>, S., </a:t>
            </a:r>
            <a:r>
              <a:rPr lang="en-ZA" sz="1600" b="0" i="0" dirty="0" err="1">
                <a:effectLst/>
                <a:latin typeface="Century Gothic" panose="020B0502020202020204" pitchFamily="34" charset="0"/>
              </a:rPr>
              <a:t>Muralidharan</a:t>
            </a:r>
            <a:r>
              <a:rPr lang="en-ZA" sz="1600" b="0" i="0" dirty="0">
                <a:effectLst/>
                <a:latin typeface="Century Gothic" panose="020B0502020202020204" pitchFamily="34" charset="0"/>
              </a:rPr>
              <a:t>, P., &amp; Marrs, J. A. (2016). Common congenital anomalies: environmental causes and prevention with folic acid containing multivitamins. </a:t>
            </a:r>
            <a:r>
              <a:rPr lang="en-ZA" sz="1600" b="0" i="1" dirty="0">
                <a:effectLst/>
                <a:latin typeface="Century Gothic" panose="020B0502020202020204" pitchFamily="34" charset="0"/>
              </a:rPr>
              <a:t>Birth Defects Research Part C: Embryo Today: Reviews</a:t>
            </a:r>
            <a:r>
              <a:rPr lang="en-ZA" sz="1600" b="0" i="0" dirty="0">
                <a:effectLst/>
                <a:latin typeface="Century Gothic" panose="020B0502020202020204" pitchFamily="34" charset="0"/>
              </a:rPr>
              <a:t>, </a:t>
            </a:r>
            <a:r>
              <a:rPr lang="en-ZA" sz="1600" b="0" i="1" dirty="0">
                <a:effectLst/>
                <a:latin typeface="Century Gothic" panose="020B0502020202020204" pitchFamily="34" charset="0"/>
              </a:rPr>
              <a:t>108</a:t>
            </a:r>
            <a:r>
              <a:rPr lang="en-ZA" sz="1600" b="0" i="0" dirty="0">
                <a:effectLst/>
                <a:latin typeface="Century Gothic" panose="020B0502020202020204" pitchFamily="34" charset="0"/>
              </a:rPr>
              <a:t>(3), 274–286. </a:t>
            </a:r>
            <a:r>
              <a:rPr lang="en-ZA" sz="1600" b="0" i="0" dirty="0">
                <a:effectLst/>
                <a:latin typeface="Century Gothic" panose="020B0502020202020204" pitchFamily="34" charset="0"/>
                <a:hlinkClick r:id="rId5">
                  <a:extLst>
                    <a:ext uri="{A12FA001-AC4F-418D-AE19-62706E023703}">
                      <ahyp:hlinkClr xmlns:ahyp="http://schemas.microsoft.com/office/drawing/2018/hyperlinkcolor" val="tx"/>
                    </a:ext>
                  </a:extLst>
                </a:hlinkClick>
              </a:rPr>
              <a:t>https://doi.org/10.1002/bdrc.21138</a:t>
            </a:r>
            <a:endParaRPr lang="en-ZA" sz="1600" b="0" i="0" dirty="0">
              <a:effectLst/>
              <a:latin typeface="Century Gothic" panose="020B0502020202020204" pitchFamily="34" charset="0"/>
            </a:endParaRPr>
          </a:p>
        </p:txBody>
      </p:sp>
      <p:pic>
        <p:nvPicPr>
          <p:cNvPr id="4" name="Recorded Sound">
            <a:hlinkClick r:id="" action="ppaction://media"/>
            <a:extLst>
              <a:ext uri="{FF2B5EF4-FFF2-40B4-BE49-F238E27FC236}">
                <a16:creationId xmlns:a16="http://schemas.microsoft.com/office/drawing/2014/main" id="{FADF42F2-D281-4917-837B-928F111A88D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866437" y="5865760"/>
            <a:ext cx="487363" cy="487363"/>
          </a:xfrm>
          <a:prstGeom prst="rect">
            <a:avLst/>
          </a:prstGeom>
        </p:spPr>
      </p:pic>
    </p:spTree>
    <p:extLst>
      <p:ext uri="{BB962C8B-B14F-4D97-AF65-F5344CB8AC3E}">
        <p14:creationId xmlns:p14="http://schemas.microsoft.com/office/powerpoint/2010/main" val="676608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1209</Words>
  <Application>Microsoft Office PowerPoint</Application>
  <PresentationFormat>Breitbild</PresentationFormat>
  <Paragraphs>65</Paragraphs>
  <Slides>6</Slides>
  <Notes>3</Notes>
  <HiddenSlides>0</HiddenSlides>
  <MMClips>6</MMClips>
  <ScaleCrop>false</ScaleCrop>
  <HeadingPairs>
    <vt:vector size="6" baseType="variant">
      <vt:variant>
        <vt:lpstr>Verwendete Schriftarten</vt:lpstr>
      </vt:variant>
      <vt:variant>
        <vt:i4>10</vt:i4>
      </vt:variant>
      <vt:variant>
        <vt:lpstr>Design</vt:lpstr>
      </vt:variant>
      <vt:variant>
        <vt:i4>1</vt:i4>
      </vt:variant>
      <vt:variant>
        <vt:lpstr>Folientitel</vt:lpstr>
      </vt:variant>
      <vt:variant>
        <vt:i4>6</vt:i4>
      </vt:variant>
    </vt:vector>
  </HeadingPairs>
  <TitlesOfParts>
    <vt:vector size="17" baseType="lpstr">
      <vt:lpstr>Arial</vt:lpstr>
      <vt:lpstr>Book Antiqua</vt:lpstr>
      <vt:lpstr>Calibri</vt:lpstr>
      <vt:lpstr>Calibri Light</vt:lpstr>
      <vt:lpstr>Century Gothic</vt:lpstr>
      <vt:lpstr>ff6</vt:lpstr>
      <vt:lpstr>Georgia</vt:lpstr>
      <vt:lpstr>Open Sans</vt:lpstr>
      <vt:lpstr>Roboto</vt:lpstr>
      <vt:lpstr>Tw Cen MT Condensed</vt:lpstr>
      <vt:lpstr>office theme</vt:lpstr>
      <vt:lpstr>Causes of significant communication impairment</vt:lpstr>
      <vt:lpstr>Congenital</vt:lpstr>
      <vt:lpstr>Congenital causes of significant  communication impairment</vt:lpstr>
      <vt:lpstr>Acquired causes of significant  communication impairment</vt:lpstr>
      <vt:lpstr>Role of the environment</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Causes</dc:title>
  <dc:creator>Petria Liebenberg</dc:creator>
  <cp:lastModifiedBy>ajanz</cp:lastModifiedBy>
  <cp:revision>47</cp:revision>
  <dcterms:created xsi:type="dcterms:W3CDTF">2021-03-17T08:30:47Z</dcterms:created>
  <dcterms:modified xsi:type="dcterms:W3CDTF">2023-11-01T10:46:12Z</dcterms:modified>
</cp:coreProperties>
</file>